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7010400" cy="92964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713" autoAdjust="0"/>
    <p:restoredTop sz="94660"/>
  </p:normalViewPr>
  <p:slideViewPr>
    <p:cSldViewPr snapToGrid="0">
      <p:cViewPr varScale="1">
        <p:scale>
          <a:sx n="19" d="100"/>
          <a:sy n="19" d="100"/>
        </p:scale>
        <p:origin x="1944" y="42"/>
      </p:cViewPr>
      <p:guideLst/>
    </p:cSldViewPr>
  </p:slideViewPr>
  <p:notesTextViewPr>
    <p:cViewPr>
      <p:scale>
        <a:sx n="3" d="2"/>
        <a:sy n="3" d="2"/>
      </p:scale>
      <p:origin x="0" y="0"/>
    </p:cViewPr>
  </p:notesTextViewPr>
  <p:notesViewPr>
    <p:cSldViewPr snapToGrid="0" showGuides="1">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1C0B079-A316-4C9B-B165-DF9EA8325D2C}" type="datetimeFigureOut">
              <a:rPr lang="en-US" smtClean="0"/>
              <a:t>8/29/2016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8F28AB8-57D1-494F-9851-055AD867E790}" type="datetimeFigureOut">
              <a:rPr lang="en-US" smtClean="0"/>
              <a:t>8/29/2016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ctangle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en-US" dirty="0" smtClean="0"/>
              <a:t>`</a:t>
            </a:r>
            <a:endParaRPr lang="en-US" dirty="0"/>
          </a:p>
        </p:txBody>
      </p:sp>
      <p:sp>
        <p:nvSpPr>
          <p:cNvPr id="59" name="Line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 name="Rectangle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bwMode="white">
          <a:xfrm>
            <a:off x="1116805"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101"/>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en-US"/>
          </a:p>
        </p:txBody>
      </p:sp>
      <p:sp>
        <p:nvSpPr>
          <p:cNvPr id="6" name="Title 5"/>
          <p:cNvSpPr>
            <a:spLocks noGrp="1"/>
          </p:cNvSpPr>
          <p:nvPr userDrawn="1">
            <p:ph type="title"/>
          </p:nvPr>
        </p:nvSpPr>
        <p:spPr/>
        <p:txBody>
          <a:bodyPr/>
          <a:lstStyle/>
          <a:p>
            <a:r>
              <a:rPr lang="en-US" smtClean="0"/>
              <a:t>Click to edit Master title style</a:t>
            </a:r>
            <a:endParaRPr lang="en-US"/>
          </a:p>
        </p:txBody>
      </p:sp>
      <p:sp>
        <p:nvSpPr>
          <p:cNvPr id="31" name="Text Placeholder 6"/>
          <p:cNvSpPr>
            <a:spLocks noGrp="1"/>
          </p:cNvSpPr>
          <p:nvPr userDrawn="1">
            <p:ph type="body" sz="quarter" idx="36"/>
          </p:nvPr>
        </p:nvSpPr>
        <p:spPr bwMode="auto">
          <a:xfrm>
            <a:off x="2209800" y="4083469"/>
            <a:ext cx="35661600" cy="1276992"/>
          </a:xfrm>
        </p:spPr>
        <p:txBody>
          <a:bodyPr anchor="ctr">
            <a:noAutofit/>
          </a:bodyPr>
          <a:lstStyle>
            <a:lvl1pPr marL="0" indent="0">
              <a:spcBef>
                <a:spcPts val="0"/>
              </a:spcBef>
              <a:buNone/>
              <a:defRPr sz="2400">
                <a:solidFill>
                  <a:schemeClr val="tx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smtClean="0"/>
              <a:t>Click to edit Master text styles</a:t>
            </a:r>
          </a:p>
        </p:txBody>
      </p:sp>
      <p:sp>
        <p:nvSpPr>
          <p:cNvPr id="7" name="Text Placeholder 6"/>
          <p:cNvSpPr>
            <a:spLocks noGrp="1"/>
          </p:cNvSpPr>
          <p:nvPr userDrawn="1">
            <p:ph type="body" sz="quarter" idx="13" hasCustomPrompt="1"/>
          </p:nvPr>
        </p:nvSpPr>
        <p:spPr>
          <a:xfrm>
            <a:off x="1170431" y="6172200"/>
            <a:ext cx="13044367" cy="914400"/>
          </a:xfrm>
          <a:prstGeom prst="rect">
            <a:avLst/>
          </a:prstGeom>
          <a:solidFill>
            <a:schemeClr val="tx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userDrawn="1">
            <p:ph sz="quarter" idx="24" hasCustomPrompt="1"/>
          </p:nvPr>
        </p:nvSpPr>
        <p:spPr>
          <a:xfrm>
            <a:off x="1174552" y="7086600"/>
            <a:ext cx="13048488" cy="684082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1" name="Text Placeholder 6"/>
          <p:cNvSpPr>
            <a:spLocks noGrp="1"/>
          </p:cNvSpPr>
          <p:nvPr userDrawn="1">
            <p:ph type="body" sz="quarter" idx="17" hasCustomPrompt="1"/>
          </p:nvPr>
        </p:nvSpPr>
        <p:spPr>
          <a:xfrm>
            <a:off x="1170431" y="14798040"/>
            <a:ext cx="13048488" cy="914400"/>
          </a:xfrm>
          <a:prstGeom prst="rect">
            <a:avLst/>
          </a:prstGeom>
          <a:solidFill>
            <a:schemeClr val="accent5"/>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0" name="Content Placeholder 17"/>
          <p:cNvSpPr>
            <a:spLocks noGrp="1"/>
          </p:cNvSpPr>
          <p:nvPr userDrawn="1">
            <p:ph sz="quarter" idx="25" hasCustomPrompt="1"/>
          </p:nvPr>
        </p:nvSpPr>
        <p:spPr>
          <a:xfrm>
            <a:off x="1174552" y="15712439"/>
            <a:ext cx="13048488" cy="7440169"/>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3" name="Text Placeholder 6"/>
          <p:cNvSpPr>
            <a:spLocks noGrp="1"/>
          </p:cNvSpPr>
          <p:nvPr userDrawn="1">
            <p:ph type="body" sz="quarter" idx="19" hasCustomPrompt="1"/>
          </p:nvPr>
        </p:nvSpPr>
        <p:spPr>
          <a:xfrm>
            <a:off x="1170431" y="23301960"/>
            <a:ext cx="13048488" cy="914400"/>
          </a:xfrm>
          <a:prstGeom prst="rect">
            <a:avLst/>
          </a:prstGeom>
          <a:solidFill>
            <a:schemeClr val="accent2">
              <a:lumMod val="75000"/>
            </a:schemeClr>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1" name="Content Placeholder 17"/>
          <p:cNvSpPr>
            <a:spLocks noGrp="1"/>
          </p:cNvSpPr>
          <p:nvPr userDrawn="1">
            <p:ph sz="quarter" idx="26" hasCustomPrompt="1"/>
          </p:nvPr>
        </p:nvSpPr>
        <p:spPr>
          <a:xfrm>
            <a:off x="1174552" y="24216361"/>
            <a:ext cx="13048488" cy="7263385"/>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5" name="Text Placeholder 6"/>
          <p:cNvSpPr>
            <a:spLocks noGrp="1"/>
          </p:cNvSpPr>
          <p:nvPr userDrawn="1">
            <p:ph type="body" sz="quarter" idx="21" hasCustomPrompt="1"/>
          </p:nvPr>
        </p:nvSpPr>
        <p:spPr>
          <a:xfrm>
            <a:off x="15416784" y="6172200"/>
            <a:ext cx="13048488" cy="914400"/>
          </a:xfrm>
          <a:prstGeom prst="rect">
            <a:avLst/>
          </a:prstGeom>
          <a:solidFill>
            <a:schemeClr val="accent2"/>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2" name="Content Placeholder 17"/>
          <p:cNvSpPr>
            <a:spLocks noGrp="1"/>
          </p:cNvSpPr>
          <p:nvPr userDrawn="1">
            <p:ph sz="quarter" idx="27" hasCustomPrompt="1"/>
          </p:nvPr>
        </p:nvSpPr>
        <p:spPr>
          <a:xfrm>
            <a:off x="15416784" y="7086600"/>
            <a:ext cx="13048488" cy="492612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8" name="Content Placeholder 17"/>
          <p:cNvSpPr>
            <a:spLocks noGrp="1"/>
          </p:cNvSpPr>
          <p:nvPr userDrawn="1">
            <p:ph sz="quarter" idx="23" hasCustomPrompt="1"/>
          </p:nvPr>
        </p:nvSpPr>
        <p:spPr>
          <a:xfrm>
            <a:off x="15416784" y="12456478"/>
            <a:ext cx="13048488" cy="6172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57" name="Content Placeholder 17"/>
          <p:cNvSpPr>
            <a:spLocks noGrp="1"/>
          </p:cNvSpPr>
          <p:nvPr>
            <p:ph sz="quarter" idx="37" hasCustomPrompt="1"/>
          </p:nvPr>
        </p:nvSpPr>
        <p:spPr>
          <a:xfrm>
            <a:off x="15416784" y="19072430"/>
            <a:ext cx="13048488" cy="3918814"/>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Text Placeholder 6"/>
          <p:cNvSpPr>
            <a:spLocks noGrp="1"/>
          </p:cNvSpPr>
          <p:nvPr userDrawn="1">
            <p:ph type="body" sz="quarter" idx="29" hasCustomPrompt="1"/>
          </p:nvPr>
        </p:nvSpPr>
        <p:spPr>
          <a:xfrm>
            <a:off x="15416784" y="2330196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userDrawn="1">
            <p:ph sz="quarter" idx="30" hasCustomPrompt="1"/>
          </p:nvPr>
        </p:nvSpPr>
        <p:spPr>
          <a:xfrm>
            <a:off x="15416784"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userDrawn="1">
            <p:ph type="body" sz="quarter" idx="31" hasCustomPrompt="1"/>
          </p:nvPr>
        </p:nvSpPr>
        <p:spPr>
          <a:xfrm>
            <a:off x="29644848" y="6172200"/>
            <a:ext cx="13048488" cy="914400"/>
          </a:xfrm>
          <a:prstGeom prst="rect">
            <a:avLst/>
          </a:prstGeom>
          <a:solidFill>
            <a:schemeClr val="accent1"/>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userDrawn="1">
            <p:ph sz="quarter" idx="32" hasCustomPrompt="1"/>
          </p:nvPr>
        </p:nvSpPr>
        <p:spPr>
          <a:xfrm>
            <a:off x="29644848" y="7086600"/>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8" name="Content Placeholder 17"/>
          <p:cNvSpPr>
            <a:spLocks noGrp="1"/>
          </p:cNvSpPr>
          <p:nvPr userDrawn="1">
            <p:ph sz="quarter" idx="33" hasCustomPrompt="1"/>
          </p:nvPr>
        </p:nvSpPr>
        <p:spPr>
          <a:xfrm>
            <a:off x="29644848" y="15251886"/>
            <a:ext cx="13048488" cy="7315200"/>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9" name="Text Placeholder 6"/>
          <p:cNvSpPr>
            <a:spLocks noGrp="1"/>
          </p:cNvSpPr>
          <p:nvPr userDrawn="1">
            <p:ph type="body" sz="quarter" idx="34" hasCustomPrompt="1"/>
          </p:nvPr>
        </p:nvSpPr>
        <p:spPr>
          <a:xfrm>
            <a:off x="29644848" y="23301960"/>
            <a:ext cx="13048488" cy="914400"/>
          </a:xfrm>
          <a:prstGeom prst="rect">
            <a:avLst/>
          </a:prstGeom>
          <a:solidFill>
            <a:schemeClr val="accent3"/>
          </a:solidFill>
        </p:spPr>
        <p:txBody>
          <a:bodyPr lIns="365760" anchor="ctr">
            <a:noAutofit/>
          </a:bodyPr>
          <a:lstStyle>
            <a:lvl1pPr marL="0" indent="0">
              <a:spcBef>
                <a:spcPts val="0"/>
              </a:spcBef>
              <a:buNone/>
              <a:defRPr sz="60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smtClean="0"/>
              <a:t>Heading</a:t>
            </a:r>
            <a:endParaRPr lang="en-US" dirty="0"/>
          </a:p>
        </p:txBody>
      </p:sp>
      <p:sp>
        <p:nvSpPr>
          <p:cNvPr id="30" name="Content Placeholder 17"/>
          <p:cNvSpPr>
            <a:spLocks noGrp="1"/>
          </p:cNvSpPr>
          <p:nvPr userDrawn="1">
            <p:ph sz="quarter" idx="35" hasCustomPrompt="1"/>
          </p:nvPr>
        </p:nvSpPr>
        <p:spPr>
          <a:xfrm>
            <a:off x="29644848" y="24216361"/>
            <a:ext cx="13048488" cy="7260336"/>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smtClean="0">
                <a:solidFill>
                  <a:prstClr val="white">
                    <a:lumMod val="50000"/>
                  </a:prstClr>
                </a:solidFill>
                <a:latin typeface="Calibri Light" panose="020F0302020204030204" pitchFamily="34" charset="0"/>
                <a:cs typeface="Calibri" panose="020F0502020204030204" pitchFamily="34" charset="0"/>
              </a:rPr>
              <a:t>poster </a:t>
            </a:r>
            <a:r>
              <a:rPr sz="6600" dirty="0" smtClean="0">
                <a:solidFill>
                  <a:prstClr val="white">
                    <a:lumMod val="50000"/>
                  </a:prstClr>
                </a:solidFill>
                <a:latin typeface="Calibri Light" panose="020F0302020204030204" pitchFamily="34" charset="0"/>
                <a:cs typeface="Calibri" panose="020F0502020204030204" pitchFamily="34" charset="0"/>
              </a:rPr>
              <a:t>are </a:t>
            </a:r>
            <a:r>
              <a:rPr sz="6600" dirty="0">
                <a:solidFill>
                  <a:prstClr val="white">
                    <a:lumMod val="50000"/>
                  </a:prstClr>
                </a:solidFill>
                <a:latin typeface="Calibri Light" panose="020F0302020204030204" pitchFamily="34" charset="0"/>
                <a:cs typeface="Calibri" panose="020F0502020204030204" pitchFamily="34" charset="0"/>
              </a:rPr>
              <a:t>formatted for you. </a:t>
            </a:r>
            <a:r>
              <a:rPr lang="en-US" sz="6600" dirty="0" smtClean="0">
                <a:solidFill>
                  <a:prstClr val="white">
                    <a:lumMod val="50000"/>
                  </a:prstClr>
                </a:solidFill>
                <a:latin typeface="Calibri Light" panose="020F0302020204030204" pitchFamily="34" charset="0"/>
                <a:cs typeface="Calibri" panose="020F0502020204030204" pitchFamily="34" charset="0"/>
              </a:rPr>
              <a:t>Type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smtClean="0">
                <a:solidFill>
                  <a:prstClr val="white">
                    <a:lumMod val="50000"/>
                  </a:prstClr>
                </a:solidFill>
                <a:latin typeface="Calibri Light" panose="020F0302020204030204" pitchFamily="34" charset="0"/>
                <a:cs typeface="Calibri" panose="020F0502020204030204" pitchFamily="34" charset="0"/>
              </a:rPr>
              <a:t>T</a:t>
            </a:r>
            <a:r>
              <a:rPr sz="6600" dirty="0" smtClean="0">
                <a:solidFill>
                  <a:prstClr val="white">
                    <a:lumMod val="50000"/>
                  </a:prstClr>
                </a:solidFill>
                <a:latin typeface="Calibri Light" panose="020F0302020204030204" pitchFamily="34" charset="0"/>
                <a:cs typeface="Calibri" panose="020F0502020204030204" pitchFamily="34" charset="0"/>
              </a:rPr>
              <a:t>o </a:t>
            </a:r>
            <a:r>
              <a:rPr sz="6600" dirty="0">
                <a:solidFill>
                  <a:prstClr val="white">
                    <a:lumMod val="50000"/>
                  </a:prstClr>
                </a:solidFill>
                <a:latin typeface="Calibri Light" panose="020F0302020204030204" pitchFamily="34" charset="0"/>
                <a:cs typeface="Calibri" panose="020F0502020204030204" pitchFamily="34" charset="0"/>
              </a:rPr>
              <a:t>add or remove bullet points from text, just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smtClean="0">
                <a:solidFill>
                  <a:prstClr val="white">
                    <a:lumMod val="50000"/>
                  </a:prstClr>
                </a:solidFill>
                <a:latin typeface="Calibri Light" panose="020F0302020204030204" pitchFamily="34" charset="0"/>
                <a:cs typeface="Calibri" panose="020F0502020204030204" pitchFamily="34" charset="0"/>
              </a:rPr>
              <a:t>content</a:t>
            </a:r>
            <a:r>
              <a:rPr sz="6600" dirty="0" smtClean="0">
                <a:solidFill>
                  <a:prstClr val="white">
                    <a:lumMod val="50000"/>
                  </a:prstClr>
                </a:solidFill>
                <a:latin typeface="Calibri Light" panose="020F0302020204030204" pitchFamily="34" charset="0"/>
                <a:cs typeface="Calibri" panose="020F0502020204030204" pitchFamily="34" charset="0"/>
              </a:rPr>
              <a:t> </a:t>
            </a:r>
            <a:r>
              <a:rPr sz="6600" dirty="0">
                <a:solidFill>
                  <a:prstClr val="white">
                    <a:lumMod val="50000"/>
                  </a:prstClr>
                </a:solidFill>
                <a:latin typeface="Calibri Light" panose="020F0302020204030204" pitchFamily="34" charset="0"/>
                <a:cs typeface="Calibri" panose="020F0502020204030204" pitchFamily="34" charset="0"/>
              </a:rPr>
              <a:t>or body text, just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6600" dirty="0" smtClean="0">
                <a:solidFill>
                  <a:prstClr val="white">
                    <a:lumMod val="50000"/>
                  </a:prstClr>
                </a:solidFill>
                <a:latin typeface="Calibri Light" panose="020F0302020204030204" pitchFamily="34" charset="0"/>
                <a:cs typeface="Calibri" panose="020F0502020204030204" pitchFamily="34" charset="0"/>
              </a:rPr>
              <a:t>right-</a:t>
            </a:r>
            <a:r>
              <a:rPr sz="6600" dirty="0" smtClean="0">
                <a:solidFill>
                  <a:prstClr val="white">
                    <a:lumMod val="50000"/>
                  </a:prstClr>
                </a:solidFill>
                <a:latin typeface="Calibri Light" panose="020F0302020204030204" pitchFamily="34" charset="0"/>
                <a:cs typeface="Calibri" panose="020F0502020204030204" pitchFamily="34" charset="0"/>
              </a:rPr>
              <a:t>click </a:t>
            </a:r>
            <a:r>
              <a:rPr sz="6600" dirty="0">
                <a:solidFill>
                  <a:prstClr val="white">
                    <a:lumMod val="50000"/>
                  </a:prstClr>
                </a:solidFill>
                <a:latin typeface="Calibri Light" panose="020F0302020204030204" pitchFamily="34" charset="0"/>
                <a:cs typeface="Calibri" panose="020F0502020204030204" pitchFamily="34" charset="0"/>
              </a:rPr>
              <a:t>a </a:t>
            </a:r>
            <a:r>
              <a:rPr sz="6600" dirty="0" smtClean="0">
                <a:solidFill>
                  <a:prstClr val="white">
                    <a:lumMod val="50000"/>
                  </a:prstClr>
                </a:solidFill>
                <a:latin typeface="Calibri Light" panose="020F0302020204030204" pitchFamily="34" charset="0"/>
                <a:cs typeface="Calibri" panose="020F0502020204030204" pitchFamily="34" charset="0"/>
              </a:rPr>
              <a:t>picture</a:t>
            </a:r>
            <a:r>
              <a:rPr lang="en-US" sz="6600" dirty="0" smtClean="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6600" dirty="0" smtClean="0">
                <a:solidFill>
                  <a:prstClr val="white">
                    <a:lumMod val="50000"/>
                  </a:prstClr>
                </a:solidFill>
                <a:latin typeface="Calibri Light" panose="020F0302020204030204" pitchFamily="34" charset="0"/>
                <a:cs typeface="Calibri" panose="020F0502020204030204" pitchFamily="34" charset="0"/>
              </a:rPr>
              <a:t>esize</a:t>
            </a:r>
            <a:r>
              <a:rPr lang="en-US" sz="6600" baseline="0" dirty="0" smtClean="0">
                <a:solidFill>
                  <a:prstClr val="white">
                    <a:lumMod val="50000"/>
                  </a:prstClr>
                </a:solidFill>
                <a:latin typeface="Calibri Light" panose="020F0302020204030204" pitchFamily="34" charset="0"/>
                <a:cs typeface="Calibri" panose="020F0502020204030204" pitchFamily="34" charset="0"/>
              </a:rPr>
              <a:t> by dragging a corner.</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40" name="Line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Line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Rectangle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Line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Rectangle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Line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Rectangle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Line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Rectangle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Line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Date Placeholder 2"/>
          <p:cNvSpPr>
            <a:spLocks noGrp="1"/>
          </p:cNvSpPr>
          <p:nvPr userDrawn="1">
            <p:ph type="dt" sz="half" idx="10"/>
          </p:nvPr>
        </p:nvSpPr>
        <p:spPr/>
        <p:txBody>
          <a:bodyPr/>
          <a:lstStyle/>
          <a:p>
            <a:fld id="{ECAA57DF-1C19-4726-AB84-014692BAD8F5}" type="datetimeFigureOut">
              <a:rPr lang="en-US" smtClean="0"/>
              <a:t>8/29/2016</a:t>
            </a:fld>
            <a:endParaRPr lang="en-US"/>
          </a:p>
        </p:txBody>
      </p:sp>
      <p:sp>
        <p:nvSpPr>
          <p:cNvPr id="4" name="Footer Placeholder 3"/>
          <p:cNvSpPr>
            <a:spLocks noGrp="1"/>
          </p:cNvSpPr>
          <p:nvPr userDrawn="1">
            <p:ph type="ftr" sz="quarter" idx="11"/>
          </p:nvPr>
        </p:nvSpPr>
        <p:spPr/>
        <p:txBody>
          <a:bodyPr/>
          <a:lstStyle/>
          <a:p>
            <a:endParaRPr lang="en-US"/>
          </a:p>
        </p:txBody>
      </p:sp>
      <p:sp>
        <p:nvSpPr>
          <p:cNvPr id="5" name="Slide Number Placeholder 4"/>
          <p:cNvSpPr>
            <a:spLocks noGrp="1"/>
          </p:cNvSpPr>
          <p:nvPr userDrawn="1">
            <p:ph type="sldNum" sz="quarter" idx="12"/>
          </p:nvPr>
        </p:nvSpPr>
        <p:spPr/>
        <p:txBody>
          <a:bodyPr/>
          <a:lstStyle/>
          <a:p>
            <a:fld id="{91B4C631-C489-4C11-812F-2172FBEAE82B}" type="slidenum">
              <a:rPr lang="en-US" smtClean="0"/>
              <a:t>‹#›</a:t>
            </a:fld>
            <a:endParaRPr lang="en-US"/>
          </a:p>
        </p:txBody>
      </p:sp>
      <p:sp>
        <p:nvSpPr>
          <p:cNvPr id="46" name="Line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45907722"/>
      </p:ext>
    </p:extLst>
  </p:cSld>
  <p:clrMapOvr>
    <a:masterClrMapping/>
  </p:clrMapOvr>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en-US"/>
          </a:p>
        </p:txBody>
      </p:sp>
      <p:sp>
        <p:nvSpPr>
          <p:cNvPr id="7" name="Rectangle 6"/>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2209800" y="1219260"/>
            <a:ext cx="35661600" cy="251454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8/29/2016</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grpSp>
        <p:nvGrpSpPr>
          <p:cNvPr id="8" name="Group 7"/>
          <p:cNvGrpSpPr/>
          <p:nvPr userDrawn="1"/>
        </p:nvGrpSpPr>
        <p:grpSpPr bwMode="white">
          <a:xfrm>
            <a:off x="1143000" y="0"/>
            <a:ext cx="42748200" cy="5513832"/>
            <a:chOff x="1143000" y="0"/>
            <a:chExt cx="42748200" cy="5513832"/>
          </a:xfrm>
        </p:grpSpPr>
        <p:sp>
          <p:nvSpPr>
            <p:cNvPr id="9" name="Lin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Lin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8000" b="1" kern="1200">
          <a:solidFill>
            <a:schemeClr val="tx2"/>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hyperlink" Target="mailto:bcampbell3@iuhealth.org" TargetMode="External"/><Relationship Id="rId9"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244611" y="362548"/>
            <a:ext cx="28967684" cy="3259328"/>
          </a:xfrm>
        </p:spPr>
        <p:txBody>
          <a:bodyPr>
            <a:normAutofit/>
          </a:bodyPr>
          <a:lstStyle/>
          <a:p>
            <a:pPr algn="ctr"/>
            <a:r>
              <a:rPr lang="en-US" sz="8200" dirty="0" smtClean="0"/>
              <a:t>Walden University Doctorate of Nursing Practice </a:t>
            </a:r>
            <a:br>
              <a:rPr lang="en-US" sz="8200" dirty="0" smtClean="0"/>
            </a:br>
            <a:r>
              <a:rPr lang="en-US" sz="8200" dirty="0" smtClean="0"/>
              <a:t>Fall Safety Bundle Tool Kit </a:t>
            </a:r>
            <a:endParaRPr lang="en-US" sz="8200" dirty="0"/>
          </a:p>
        </p:txBody>
      </p:sp>
      <p:sp>
        <p:nvSpPr>
          <p:cNvPr id="23" name="Text Placeholder 22"/>
          <p:cNvSpPr>
            <a:spLocks noGrp="1"/>
          </p:cNvSpPr>
          <p:nvPr>
            <p:ph type="body" sz="quarter" idx="36"/>
          </p:nvPr>
        </p:nvSpPr>
        <p:spPr>
          <a:xfrm>
            <a:off x="2209800" y="3975381"/>
            <a:ext cx="40497704" cy="1752432"/>
          </a:xfrm>
        </p:spPr>
        <p:txBody>
          <a:bodyPr/>
          <a:lstStyle/>
          <a:p>
            <a:pPr algn="ctr"/>
            <a:r>
              <a:rPr lang="en-US" sz="6600" dirty="0" smtClean="0"/>
              <a:t>Baili D. Campbell </a:t>
            </a:r>
            <a:r>
              <a:rPr lang="en-US" sz="6600" dirty="0" err="1" smtClean="0"/>
              <a:t>DNP</a:t>
            </a:r>
            <a:r>
              <a:rPr lang="en-US" sz="6600" dirty="0" smtClean="0"/>
              <a:t>, RN</a:t>
            </a:r>
          </a:p>
        </p:txBody>
      </p:sp>
      <p:sp>
        <p:nvSpPr>
          <p:cNvPr id="5" name="Text Placeholder 4"/>
          <p:cNvSpPr>
            <a:spLocks noGrp="1"/>
          </p:cNvSpPr>
          <p:nvPr>
            <p:ph type="body" sz="quarter" idx="13"/>
          </p:nvPr>
        </p:nvSpPr>
        <p:spPr>
          <a:xfrm>
            <a:off x="1109491" y="16025242"/>
            <a:ext cx="13044367" cy="914400"/>
          </a:xfrm>
        </p:spPr>
        <p:txBody>
          <a:bodyPr/>
          <a:lstStyle/>
          <a:p>
            <a:r>
              <a:rPr lang="en-US" dirty="0" smtClean="0"/>
              <a:t>Introduction </a:t>
            </a:r>
            <a:endParaRPr lang="en-US" dirty="0"/>
          </a:p>
        </p:txBody>
      </p:sp>
      <p:sp>
        <p:nvSpPr>
          <p:cNvPr id="11" name="Content Placeholder 10"/>
          <p:cNvSpPr>
            <a:spLocks noGrp="1"/>
          </p:cNvSpPr>
          <p:nvPr>
            <p:ph sz="quarter" idx="24"/>
          </p:nvPr>
        </p:nvSpPr>
        <p:spPr>
          <a:xfrm>
            <a:off x="1105370" y="12216877"/>
            <a:ext cx="13048488" cy="10850378"/>
          </a:xfrm>
        </p:spPr>
        <p:txBody>
          <a:bodyPr>
            <a:normAutofit/>
          </a:bodyPr>
          <a:lstStyle/>
          <a:p>
            <a:endParaRPr lang="en-US" sz="3600" dirty="0" smtClean="0"/>
          </a:p>
          <a:p>
            <a:endParaRPr lang="en-US" sz="3600" dirty="0"/>
          </a:p>
          <a:p>
            <a:endParaRPr lang="en-US" sz="3600" dirty="0" smtClean="0"/>
          </a:p>
          <a:p>
            <a:endParaRPr lang="en-US" sz="3600" dirty="0"/>
          </a:p>
          <a:p>
            <a:endParaRPr lang="en-US" sz="3600" dirty="0" smtClean="0"/>
          </a:p>
          <a:p>
            <a:endParaRPr lang="en-US" sz="3600" dirty="0"/>
          </a:p>
          <a:p>
            <a:endParaRPr lang="en-US" sz="3600" dirty="0" smtClean="0"/>
          </a:p>
          <a:p>
            <a:r>
              <a:rPr lang="en-US" sz="3600" dirty="0" smtClean="0"/>
              <a:t>Falls </a:t>
            </a:r>
            <a:r>
              <a:rPr lang="en-US" sz="3600" dirty="0"/>
              <a:t>are the leading cause of injury-related death among patients age 65 or older (Halm &amp; Quigley, 2011</a:t>
            </a:r>
            <a:r>
              <a:rPr lang="en-US" sz="3600" dirty="0" smtClean="0"/>
              <a:t>).</a:t>
            </a:r>
          </a:p>
          <a:p>
            <a:endParaRPr lang="en-US" sz="3600" dirty="0"/>
          </a:p>
          <a:p>
            <a:r>
              <a:rPr lang="en-US" sz="3600" dirty="0" smtClean="0"/>
              <a:t>The </a:t>
            </a:r>
            <a:r>
              <a:rPr lang="en-US" sz="3600" dirty="0"/>
              <a:t>increased number of falls costs the health care system billions of dollars each year. Hospitals are no longer being reimbursed for injuries related to falls which significantly impacts hospital finances leading to unnecessary cost and decreased reimbursement (Center for Medicare &amp; Medicaid Services (CMS), 2014</a:t>
            </a:r>
            <a:r>
              <a:rPr lang="en-US" sz="3600" dirty="0" smtClean="0"/>
              <a:t>).</a:t>
            </a:r>
          </a:p>
          <a:p>
            <a:endParaRPr lang="en-US" sz="3600" dirty="0" smtClean="0"/>
          </a:p>
          <a:p>
            <a:endParaRPr lang="en-US" dirty="0"/>
          </a:p>
        </p:txBody>
      </p:sp>
      <p:sp>
        <p:nvSpPr>
          <p:cNvPr id="7" name="Text Placeholder 6"/>
          <p:cNvSpPr>
            <a:spLocks noGrp="1"/>
          </p:cNvSpPr>
          <p:nvPr>
            <p:ph type="body" sz="quarter" idx="17"/>
          </p:nvPr>
        </p:nvSpPr>
        <p:spPr>
          <a:xfrm>
            <a:off x="1230598" y="22971506"/>
            <a:ext cx="13048488" cy="914400"/>
          </a:xfrm>
          <a:solidFill>
            <a:schemeClr val="accent1">
              <a:lumMod val="75000"/>
            </a:schemeClr>
          </a:solidFill>
        </p:spPr>
        <p:txBody>
          <a:bodyPr/>
          <a:lstStyle/>
          <a:p>
            <a:r>
              <a:rPr lang="en-US" dirty="0" smtClean="0"/>
              <a:t>Background</a:t>
            </a:r>
            <a:endParaRPr lang="en-US" dirty="0"/>
          </a:p>
        </p:txBody>
      </p:sp>
      <p:sp>
        <p:nvSpPr>
          <p:cNvPr id="8" name="Text Placeholder 7"/>
          <p:cNvSpPr>
            <a:spLocks noGrp="1"/>
          </p:cNvSpPr>
          <p:nvPr>
            <p:ph type="body" sz="quarter" idx="19"/>
          </p:nvPr>
        </p:nvSpPr>
        <p:spPr>
          <a:xfrm>
            <a:off x="1243559" y="10978764"/>
            <a:ext cx="13048488" cy="914400"/>
          </a:xfrm>
          <a:solidFill>
            <a:schemeClr val="accent1">
              <a:lumMod val="75000"/>
            </a:schemeClr>
          </a:solidFill>
        </p:spPr>
        <p:txBody>
          <a:bodyPr/>
          <a:lstStyle/>
          <a:p>
            <a:r>
              <a:rPr lang="en-US" dirty="0" smtClean="0"/>
              <a:t>Project Statement </a:t>
            </a:r>
            <a:endParaRPr lang="en-US" dirty="0"/>
          </a:p>
        </p:txBody>
      </p:sp>
      <p:sp>
        <p:nvSpPr>
          <p:cNvPr id="13" name="Content Placeholder 12"/>
          <p:cNvSpPr>
            <a:spLocks noGrp="1"/>
          </p:cNvSpPr>
          <p:nvPr>
            <p:ph sz="quarter" idx="26"/>
          </p:nvPr>
        </p:nvSpPr>
        <p:spPr>
          <a:xfrm>
            <a:off x="980142" y="12147057"/>
            <a:ext cx="13048488" cy="3866376"/>
          </a:xfrm>
        </p:spPr>
        <p:txBody>
          <a:bodyPr/>
          <a:lstStyle/>
          <a:p>
            <a:r>
              <a:rPr lang="en-US" sz="3600" dirty="0"/>
              <a:t>The problem </a:t>
            </a:r>
            <a:r>
              <a:rPr lang="en-US" sz="3600" dirty="0" smtClean="0"/>
              <a:t>identified was </a:t>
            </a:r>
            <a:r>
              <a:rPr lang="en-US" sz="3600" dirty="0"/>
              <a:t>the number of patient falls per year </a:t>
            </a:r>
            <a:r>
              <a:rPr lang="en-US" sz="3600" dirty="0" smtClean="0"/>
              <a:t>which </a:t>
            </a:r>
            <a:r>
              <a:rPr lang="en-US" sz="3600" dirty="0"/>
              <a:t>resulted in major and minor injuries or death and/or increased health care cost to the organization. </a:t>
            </a:r>
          </a:p>
          <a:p>
            <a:r>
              <a:rPr lang="en-US" sz="3600" dirty="0"/>
              <a:t>The healthcare system had a total of 1,605 patient falls in 2013 ranging from infant drops, falls on mother/baby units, inpatient units, and the emergency rooms. </a:t>
            </a:r>
          </a:p>
          <a:p>
            <a:endParaRPr lang="en-US" dirty="0"/>
          </a:p>
        </p:txBody>
      </p:sp>
      <p:sp>
        <p:nvSpPr>
          <p:cNvPr id="9" name="Text Placeholder 8"/>
          <p:cNvSpPr>
            <a:spLocks noGrp="1"/>
          </p:cNvSpPr>
          <p:nvPr>
            <p:ph type="body" sz="quarter" idx="21"/>
          </p:nvPr>
        </p:nvSpPr>
        <p:spPr>
          <a:solidFill>
            <a:schemeClr val="accent1">
              <a:lumMod val="75000"/>
            </a:schemeClr>
          </a:solidFill>
        </p:spPr>
        <p:txBody>
          <a:bodyPr/>
          <a:lstStyle/>
          <a:p>
            <a:r>
              <a:rPr lang="en-US" dirty="0" smtClean="0"/>
              <a:t>Project Goal and Outcomes </a:t>
            </a:r>
            <a:endParaRPr lang="en-US" dirty="0"/>
          </a:p>
        </p:txBody>
      </p:sp>
      <p:sp>
        <p:nvSpPr>
          <p:cNvPr id="18" name="Text Placeholder 17"/>
          <p:cNvSpPr>
            <a:spLocks noGrp="1"/>
          </p:cNvSpPr>
          <p:nvPr>
            <p:ph type="body" sz="quarter" idx="31"/>
          </p:nvPr>
        </p:nvSpPr>
        <p:spPr>
          <a:solidFill>
            <a:schemeClr val="accent1">
              <a:lumMod val="75000"/>
            </a:schemeClr>
          </a:solidFill>
        </p:spPr>
        <p:txBody>
          <a:bodyPr/>
          <a:lstStyle/>
          <a:p>
            <a:r>
              <a:rPr lang="en-US" dirty="0" smtClean="0"/>
              <a:t>Project Results</a:t>
            </a:r>
            <a:endParaRPr lang="en-US" dirty="0"/>
          </a:p>
        </p:txBody>
      </p:sp>
      <p:sp>
        <p:nvSpPr>
          <p:cNvPr id="21" name="Text Placeholder 20"/>
          <p:cNvSpPr>
            <a:spLocks noGrp="1"/>
          </p:cNvSpPr>
          <p:nvPr>
            <p:ph type="body" sz="quarter" idx="34"/>
          </p:nvPr>
        </p:nvSpPr>
        <p:spPr>
          <a:xfrm>
            <a:off x="29602970" y="17714914"/>
            <a:ext cx="13048488" cy="914400"/>
          </a:xfrm>
          <a:solidFill>
            <a:schemeClr val="accent1">
              <a:lumMod val="75000"/>
            </a:schemeClr>
          </a:solidFill>
        </p:spPr>
        <p:txBody>
          <a:bodyPr/>
          <a:lstStyle/>
          <a:p>
            <a:r>
              <a:rPr lang="en-US" dirty="0" smtClean="0"/>
              <a:t>My Organization </a:t>
            </a:r>
            <a:endParaRPr lang="en-US" dirty="0"/>
          </a:p>
        </p:txBody>
      </p:sp>
      <p:pic>
        <p:nvPicPr>
          <p:cNvPr id="2" name="Picture 1"/>
          <p:cNvPicPr>
            <a:picLocks noChangeAspect="1"/>
          </p:cNvPicPr>
          <p:nvPr/>
        </p:nvPicPr>
        <p:blipFill>
          <a:blip r:embed="rId2"/>
          <a:stretch>
            <a:fillRect/>
          </a:stretch>
        </p:blipFill>
        <p:spPr>
          <a:xfrm>
            <a:off x="1519466" y="326550"/>
            <a:ext cx="7191397" cy="281964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Content Placeholder 5"/>
          <p:cNvSpPr>
            <a:spLocks noGrp="1"/>
          </p:cNvSpPr>
          <p:nvPr>
            <p:ph sz="quarter" idx="35"/>
          </p:nvPr>
        </p:nvSpPr>
        <p:spPr>
          <a:xfrm>
            <a:off x="29602970" y="21313140"/>
            <a:ext cx="13048488" cy="4892040"/>
          </a:xfrm>
        </p:spPr>
        <p:txBody>
          <a:bodyPr>
            <a:normAutofit/>
          </a:bodyPr>
          <a:lstStyle/>
          <a:p>
            <a:pPr marL="0" indent="0">
              <a:buNone/>
            </a:pPr>
            <a:r>
              <a:rPr lang="en-US" dirty="0"/>
              <a:t> </a:t>
            </a:r>
            <a:r>
              <a:rPr lang="en-US" sz="3600" dirty="0" smtClean="0"/>
              <a:t>Indiana </a:t>
            </a:r>
            <a:r>
              <a:rPr lang="en-US" sz="3600" dirty="0"/>
              <a:t>University Health is Indiana's most comprehensive healthcare system. A unique partnership with Indiana University School of </a:t>
            </a:r>
            <a:r>
              <a:rPr lang="en-US" sz="3600" dirty="0" smtClean="0"/>
              <a:t>Medicine, one </a:t>
            </a:r>
            <a:r>
              <a:rPr lang="en-US" sz="3600" dirty="0"/>
              <a:t>of the nation's leading medical schools, gives patients access to innovative treatments and therapies. IU Health is comprised of </a:t>
            </a:r>
            <a:r>
              <a:rPr lang="en-US" sz="3600" dirty="0" smtClean="0"/>
              <a:t>hospitals, physicians </a:t>
            </a:r>
            <a:r>
              <a:rPr lang="en-US" sz="3600" dirty="0"/>
              <a:t>and allied services dedicated </a:t>
            </a:r>
            <a:r>
              <a:rPr lang="en-US" sz="3600" dirty="0" smtClean="0"/>
              <a:t>to providing </a:t>
            </a:r>
            <a:r>
              <a:rPr lang="en-US" sz="3600" dirty="0"/>
              <a:t>preeminent care throughout Indiana and beyond.</a:t>
            </a:r>
          </a:p>
          <a:p>
            <a:endParaRPr lang="en-US" dirty="0"/>
          </a:p>
        </p:txBody>
      </p:sp>
      <p:pic>
        <p:nvPicPr>
          <p:cNvPr id="10" name="Picture 9"/>
          <p:cNvPicPr>
            <a:picLocks noChangeAspect="1"/>
          </p:cNvPicPr>
          <p:nvPr/>
        </p:nvPicPr>
        <p:blipFill>
          <a:blip r:embed="rId3"/>
          <a:stretch>
            <a:fillRect/>
          </a:stretch>
        </p:blipFill>
        <p:spPr>
          <a:xfrm>
            <a:off x="33036368" y="18857435"/>
            <a:ext cx="6181692" cy="2565402"/>
          </a:xfrm>
          <a:prstGeom prst="rect">
            <a:avLst/>
          </a:prstGeom>
        </p:spPr>
      </p:pic>
      <p:sp>
        <p:nvSpPr>
          <p:cNvPr id="29" name="Text Placeholder 8"/>
          <p:cNvSpPr txBox="1">
            <a:spLocks/>
          </p:cNvSpPr>
          <p:nvPr/>
        </p:nvSpPr>
        <p:spPr>
          <a:xfrm>
            <a:off x="29659016" y="26299053"/>
            <a:ext cx="13048488" cy="914400"/>
          </a:xfrm>
          <a:prstGeom prst="rect">
            <a:avLst/>
          </a:prstGeom>
          <a:solidFill>
            <a:schemeClr val="accent1">
              <a:lumMod val="75000"/>
            </a:schemeClr>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smtClean="0"/>
              <a:t>Authors Contact Information </a:t>
            </a:r>
            <a:endParaRPr lang="en-US" dirty="0"/>
          </a:p>
        </p:txBody>
      </p:sp>
      <p:sp>
        <p:nvSpPr>
          <p:cNvPr id="30" name="Content Placeholder 16"/>
          <p:cNvSpPr>
            <a:spLocks noGrp="1"/>
          </p:cNvSpPr>
          <p:nvPr>
            <p:ph sz="quarter" idx="30"/>
          </p:nvPr>
        </p:nvSpPr>
        <p:spPr>
          <a:xfrm>
            <a:off x="29659016" y="27438479"/>
            <a:ext cx="13048488" cy="3638297"/>
          </a:xfrm>
        </p:spPr>
        <p:txBody>
          <a:bodyPr/>
          <a:lstStyle/>
          <a:p>
            <a:pPr marL="0" indent="0">
              <a:buNone/>
            </a:pPr>
            <a:r>
              <a:rPr lang="en-US" sz="3600" dirty="0" smtClean="0"/>
              <a:t>Please contact student for further information or questions: </a:t>
            </a:r>
          </a:p>
          <a:p>
            <a:pPr marL="0" indent="0">
              <a:buNone/>
            </a:pPr>
            <a:r>
              <a:rPr lang="en-US" sz="3600" dirty="0" smtClean="0"/>
              <a:t>Baili D. Campbell </a:t>
            </a:r>
            <a:r>
              <a:rPr lang="en-US" sz="3600" dirty="0" err="1" smtClean="0"/>
              <a:t>DNP</a:t>
            </a:r>
            <a:r>
              <a:rPr lang="en-US" sz="3600" dirty="0" smtClean="0"/>
              <a:t>, RN</a:t>
            </a:r>
          </a:p>
          <a:p>
            <a:pPr marL="0" indent="0">
              <a:buNone/>
            </a:pPr>
            <a:r>
              <a:rPr lang="en-US" sz="3600" dirty="0" smtClean="0"/>
              <a:t>Indiana University Health </a:t>
            </a:r>
          </a:p>
          <a:p>
            <a:pPr marL="0" indent="0">
              <a:buNone/>
            </a:pPr>
            <a:r>
              <a:rPr lang="en-US" sz="3600" dirty="0" smtClean="0">
                <a:hlinkClick r:id="rId4"/>
              </a:rPr>
              <a:t>bcampbell3@iuhealth.org</a:t>
            </a:r>
            <a:r>
              <a:rPr lang="en-US" sz="3600" dirty="0" smtClean="0"/>
              <a:t> </a:t>
            </a:r>
          </a:p>
          <a:p>
            <a:pPr marL="0" indent="0">
              <a:buNone/>
            </a:pPr>
            <a:r>
              <a:rPr lang="en-US" sz="3600" dirty="0" smtClean="0"/>
              <a:t>812.723.7452 </a:t>
            </a:r>
          </a:p>
          <a:p>
            <a:pPr marL="0" indent="0">
              <a:buNone/>
            </a:pPr>
            <a:endParaRPr lang="en-US" dirty="0" smtClean="0"/>
          </a:p>
        </p:txBody>
      </p:sp>
      <p:sp>
        <p:nvSpPr>
          <p:cNvPr id="36" name="Content Placeholder 2"/>
          <p:cNvSpPr>
            <a:spLocks noGrp="1"/>
          </p:cNvSpPr>
          <p:nvPr>
            <p:ph idx="4294967295"/>
          </p:nvPr>
        </p:nvSpPr>
        <p:spPr>
          <a:xfrm>
            <a:off x="1105370" y="24032354"/>
            <a:ext cx="6996896" cy="8267671"/>
          </a:xfrm>
          <a:prstGeom prst="rect">
            <a:avLst/>
          </a:prstGeom>
        </p:spPr>
        <p:txBody>
          <a:bodyPr>
            <a:normAutofit/>
          </a:bodyPr>
          <a:lstStyle/>
          <a:p>
            <a:pPr>
              <a:buClr>
                <a:schemeClr val="tx2"/>
              </a:buClr>
            </a:pPr>
            <a:r>
              <a:rPr lang="en-US" sz="3800" dirty="0" smtClean="0"/>
              <a:t>Adverse Outcomes </a:t>
            </a:r>
          </a:p>
          <a:p>
            <a:pPr lvl="1">
              <a:buClr>
                <a:schemeClr val="tx2"/>
              </a:buClr>
              <a:buFont typeface="Wingdings" panose="05000000000000000000" pitchFamily="2" charset="2"/>
              <a:buChar char="Ø"/>
            </a:pPr>
            <a:r>
              <a:rPr lang="en-US" sz="3600" dirty="0" smtClean="0"/>
              <a:t>Falls Resulting in injury occur in 30% to 51% of patients.</a:t>
            </a:r>
          </a:p>
          <a:p>
            <a:pPr lvl="1">
              <a:buClr>
                <a:schemeClr val="tx2"/>
              </a:buClr>
              <a:buFont typeface="Wingdings" panose="05000000000000000000" pitchFamily="2" charset="2"/>
              <a:buChar char="Ø"/>
            </a:pPr>
            <a:r>
              <a:rPr lang="en-US" sz="3600" dirty="0" smtClean="0"/>
              <a:t>Among those who fall, a major injury (fracture) occurs in 1% to 3%. </a:t>
            </a:r>
          </a:p>
          <a:p>
            <a:pPr lvl="1">
              <a:buClr>
                <a:schemeClr val="tx2"/>
              </a:buClr>
              <a:buFont typeface="Wingdings" panose="05000000000000000000" pitchFamily="2" charset="2"/>
              <a:buChar char="Ø"/>
            </a:pPr>
            <a:r>
              <a:rPr lang="en-US" sz="3600" dirty="0" smtClean="0"/>
              <a:t>The health care system in question had a total of 1,605 patient falls in 2013 ranging from no injury to major injury. </a:t>
            </a:r>
          </a:p>
          <a:p>
            <a:pPr lvl="1">
              <a:buFont typeface="Wingdings" panose="05000000000000000000" pitchFamily="2" charset="2"/>
              <a:buChar char="Ø"/>
            </a:pPr>
            <a:endParaRPr lang="en-US" sz="2100" dirty="0"/>
          </a:p>
        </p:txBody>
      </p:sp>
      <p:sp>
        <p:nvSpPr>
          <p:cNvPr id="37" name="Content Placeholder 2"/>
          <p:cNvSpPr txBox="1">
            <a:spLocks/>
          </p:cNvSpPr>
          <p:nvPr/>
        </p:nvSpPr>
        <p:spPr>
          <a:xfrm>
            <a:off x="8037205" y="24032354"/>
            <a:ext cx="6051592" cy="8460500"/>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pPr marL="571500" lvl="1" indent="-571500">
              <a:buClr>
                <a:schemeClr val="tx2"/>
              </a:buClr>
              <a:buFont typeface="Wingdings" panose="05000000000000000000" pitchFamily="2" charset="2"/>
              <a:buChar char="Ø"/>
            </a:pPr>
            <a:r>
              <a:rPr lang="en-US" sz="3600" dirty="0"/>
              <a:t>As of 2008, the Centers for Medicare &amp; Medicaid Services (CMS) does not reimburse for hospital related injuries</a:t>
            </a:r>
            <a:r>
              <a:rPr lang="en-US" sz="3600" dirty="0" smtClean="0"/>
              <a:t>.</a:t>
            </a:r>
          </a:p>
          <a:p>
            <a:pPr>
              <a:buClr>
                <a:schemeClr val="tx2"/>
              </a:buClr>
            </a:pPr>
            <a:r>
              <a:rPr lang="en-US" sz="3800" dirty="0" smtClean="0"/>
              <a:t>Adverse Social Outcomes</a:t>
            </a:r>
          </a:p>
          <a:p>
            <a:pPr lvl="1">
              <a:buClr>
                <a:schemeClr val="tx2"/>
              </a:buClr>
              <a:buFont typeface="Wingdings" panose="05000000000000000000" pitchFamily="2" charset="2"/>
              <a:buChar char="Ø"/>
            </a:pPr>
            <a:r>
              <a:rPr lang="en-US" sz="3600" dirty="0" smtClean="0"/>
              <a:t>Increased length of stay.</a:t>
            </a:r>
          </a:p>
          <a:p>
            <a:pPr lvl="1">
              <a:buClr>
                <a:schemeClr val="tx2"/>
              </a:buClr>
              <a:buFont typeface="Wingdings" panose="05000000000000000000" pitchFamily="2" charset="2"/>
              <a:buChar char="Ø"/>
            </a:pPr>
            <a:r>
              <a:rPr lang="en-US" sz="3600" dirty="0" smtClean="0"/>
              <a:t>Fear of falling.</a:t>
            </a:r>
          </a:p>
          <a:p>
            <a:pPr lvl="1">
              <a:buClr>
                <a:schemeClr val="tx2"/>
              </a:buClr>
              <a:buFont typeface="Wingdings" panose="05000000000000000000" pitchFamily="2" charset="2"/>
              <a:buChar char="Ø"/>
            </a:pPr>
            <a:r>
              <a:rPr lang="en-US" sz="3600" dirty="0" smtClean="0"/>
              <a:t>Loss of activity and strength due to fear of ambulation. </a:t>
            </a:r>
          </a:p>
          <a:p>
            <a:pPr marL="457200" lvl="1" indent="0">
              <a:buNone/>
            </a:pPr>
            <a:endParaRPr lang="en-US" dirty="0" smtClean="0"/>
          </a:p>
        </p:txBody>
      </p:sp>
      <p:sp>
        <p:nvSpPr>
          <p:cNvPr id="39" name="Content Placeholder 2"/>
          <p:cNvSpPr>
            <a:spLocks noGrp="1"/>
          </p:cNvSpPr>
          <p:nvPr>
            <p:ph sz="quarter" idx="27"/>
          </p:nvPr>
        </p:nvSpPr>
        <p:spPr>
          <a:xfrm>
            <a:off x="15416784" y="7086600"/>
            <a:ext cx="13048488" cy="6677526"/>
          </a:xfrm>
        </p:spPr>
        <p:txBody>
          <a:bodyPr/>
          <a:lstStyle/>
          <a:p>
            <a:r>
              <a:rPr lang="en-US" sz="3600" dirty="0" smtClean="0"/>
              <a:t>Project Goal</a:t>
            </a:r>
          </a:p>
          <a:p>
            <a:pPr lvl="1">
              <a:buFont typeface="Wingdings" panose="05000000000000000000" pitchFamily="2" charset="2"/>
              <a:buChar char="Ø"/>
            </a:pPr>
            <a:r>
              <a:rPr lang="en-US" sz="3600" dirty="0" smtClean="0"/>
              <a:t>The </a:t>
            </a:r>
            <a:r>
              <a:rPr lang="en-US" sz="3600" dirty="0"/>
              <a:t>project goal </a:t>
            </a:r>
            <a:r>
              <a:rPr lang="en-US" sz="3600" dirty="0" smtClean="0"/>
              <a:t>was </a:t>
            </a:r>
            <a:r>
              <a:rPr lang="en-US" sz="3600" dirty="0"/>
              <a:t>to </a:t>
            </a:r>
            <a:r>
              <a:rPr lang="en-US" sz="3600" dirty="0" smtClean="0"/>
              <a:t>prevent </a:t>
            </a:r>
            <a:r>
              <a:rPr lang="en-US" sz="3600" dirty="0"/>
              <a:t>patient falls and fall related injuries in the healthcare system</a:t>
            </a:r>
            <a:r>
              <a:rPr lang="en-US" sz="3600" dirty="0" smtClean="0"/>
              <a:t>.</a:t>
            </a:r>
          </a:p>
          <a:p>
            <a:r>
              <a:rPr lang="en-US" sz="3600" dirty="0"/>
              <a:t>Project Outcomes</a:t>
            </a:r>
          </a:p>
          <a:p>
            <a:pPr lvl="1">
              <a:buFont typeface="Wingdings" panose="05000000000000000000" pitchFamily="2" charset="2"/>
              <a:buChar char="Ø"/>
            </a:pPr>
            <a:r>
              <a:rPr lang="en-US" sz="3600" dirty="0" smtClean="0"/>
              <a:t>Develop </a:t>
            </a:r>
            <a:r>
              <a:rPr lang="en-US" sz="3600" dirty="0"/>
              <a:t>a standard evidence-based fall bundle tool kit.</a:t>
            </a:r>
          </a:p>
          <a:p>
            <a:pPr lvl="1">
              <a:buFont typeface="Wingdings" panose="05000000000000000000" pitchFamily="2" charset="2"/>
              <a:buChar char="Ø"/>
            </a:pPr>
            <a:r>
              <a:rPr lang="en-US" sz="3600" dirty="0" smtClean="0"/>
              <a:t>Develop </a:t>
            </a:r>
            <a:r>
              <a:rPr lang="en-US" sz="3600" dirty="0"/>
              <a:t>an educational initiative including a curriculum plan, pre-test/post-test, and a power point presentation.</a:t>
            </a:r>
          </a:p>
          <a:p>
            <a:pPr lvl="1">
              <a:buFont typeface="Wingdings" panose="05000000000000000000" pitchFamily="2" charset="2"/>
              <a:buChar char="Ø"/>
            </a:pPr>
            <a:r>
              <a:rPr lang="en-US" sz="3600" dirty="0"/>
              <a:t>Develop a content validation index plan for the pre and post test items. This will be completed by three expert stakeholders. </a:t>
            </a:r>
          </a:p>
          <a:p>
            <a:pPr lvl="1">
              <a:buFont typeface="Wingdings" panose="05000000000000000000" pitchFamily="2" charset="2"/>
              <a:buChar char="Ø"/>
            </a:pPr>
            <a:endParaRPr lang="en-US" dirty="0"/>
          </a:p>
        </p:txBody>
      </p:sp>
      <p:sp>
        <p:nvSpPr>
          <p:cNvPr id="28" name="Content Placeholder 27"/>
          <p:cNvSpPr>
            <a:spLocks noGrp="1"/>
          </p:cNvSpPr>
          <p:nvPr>
            <p:ph sz="quarter" idx="37"/>
          </p:nvPr>
        </p:nvSpPr>
        <p:spPr>
          <a:xfrm>
            <a:off x="15354170" y="15114887"/>
            <a:ext cx="13048488" cy="16407850"/>
          </a:xfrm>
        </p:spPr>
        <p:txBody>
          <a:bodyPr/>
          <a:lstStyle/>
          <a:p>
            <a:r>
              <a:rPr lang="en-US" sz="3600" dirty="0"/>
              <a:t>The Fall Safety Bundle Kit includes seven standard of work pieces. The standard pieces of work include:</a:t>
            </a:r>
          </a:p>
          <a:p>
            <a:pPr marL="1087438">
              <a:buFont typeface="+mj-lt"/>
              <a:buAutoNum type="arabicPeriod"/>
            </a:pPr>
            <a:r>
              <a:rPr lang="en-US" sz="3600" dirty="0"/>
              <a:t>Patient Communication Board</a:t>
            </a:r>
          </a:p>
          <a:p>
            <a:pPr marL="1087438">
              <a:buFont typeface="+mj-lt"/>
              <a:buAutoNum type="arabicPeriod"/>
            </a:pPr>
            <a:r>
              <a:rPr lang="en-US" sz="3600" dirty="0"/>
              <a:t>Toileting</a:t>
            </a:r>
          </a:p>
          <a:p>
            <a:pPr marL="1087438">
              <a:buFont typeface="+mj-lt"/>
              <a:buAutoNum type="arabicPeriod"/>
            </a:pPr>
            <a:r>
              <a:rPr lang="en-US" sz="3600" dirty="0"/>
              <a:t>Patient/Family Teaching</a:t>
            </a:r>
          </a:p>
          <a:p>
            <a:pPr marL="1087438">
              <a:buFont typeface="+mj-lt"/>
              <a:buAutoNum type="arabicPeriod"/>
            </a:pPr>
            <a:r>
              <a:rPr lang="en-US" sz="3600" dirty="0"/>
              <a:t>Safe Handoff Communication</a:t>
            </a:r>
          </a:p>
          <a:p>
            <a:pPr marL="1087438">
              <a:buFont typeface="+mj-lt"/>
              <a:buAutoNum type="arabicPeriod"/>
            </a:pPr>
            <a:r>
              <a:rPr lang="en-US" sz="3600" dirty="0"/>
              <a:t>Equipment</a:t>
            </a:r>
          </a:p>
          <a:p>
            <a:pPr marL="1087438">
              <a:buFont typeface="+mj-lt"/>
              <a:buAutoNum type="arabicPeriod"/>
            </a:pPr>
            <a:r>
              <a:rPr lang="en-US" sz="3600" dirty="0"/>
              <a:t>Daily Safety Huddle</a:t>
            </a:r>
          </a:p>
          <a:p>
            <a:pPr marL="1087438">
              <a:buFont typeface="+mj-lt"/>
              <a:buAutoNum type="arabicPeriod"/>
            </a:pPr>
            <a:r>
              <a:rPr lang="en-US" sz="3600" dirty="0"/>
              <a:t>Post Fall Huddle </a:t>
            </a:r>
          </a:p>
          <a:p>
            <a:endParaRPr lang="en-US" dirty="0"/>
          </a:p>
        </p:txBody>
      </p:sp>
      <p:sp>
        <p:nvSpPr>
          <p:cNvPr id="44" name="Text Placeholder 8"/>
          <p:cNvSpPr txBox="1">
            <a:spLocks/>
          </p:cNvSpPr>
          <p:nvPr/>
        </p:nvSpPr>
        <p:spPr>
          <a:xfrm>
            <a:off x="15416784" y="13812252"/>
            <a:ext cx="13048488" cy="1176988"/>
          </a:xfrm>
          <a:prstGeom prst="rect">
            <a:avLst/>
          </a:prstGeom>
          <a:solidFill>
            <a:schemeClr val="accent1">
              <a:lumMod val="75000"/>
            </a:schemeClr>
          </a:solidFill>
        </p:spPr>
        <p:txBody>
          <a:bodyPr vert="horz" lIns="365760" tIns="45720" rIns="91440" bIns="45720" rtlCol="0" anchor="ctr">
            <a:noAutofit/>
          </a:bodyPr>
          <a:lstStyle>
            <a:lvl1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none" baseline="0">
                <a:solidFill>
                  <a:schemeClr val="bg1"/>
                </a:solidFill>
                <a:latin typeface="+mj-lt"/>
                <a:ea typeface="+mn-ea"/>
                <a:cs typeface="+mn-cs"/>
              </a:defRPr>
            </a:lvl1pPr>
            <a:lvl2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2pPr>
            <a:lvl3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3pPr>
            <a:lvl4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4pPr>
            <a:lvl5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5pPr>
            <a:lvl6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6pPr>
            <a:lvl7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7pPr>
            <a:lvl8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8pPr>
            <a:lvl9pPr marL="0" indent="0" algn="l" defTabSz="4389120" rtl="0" eaLnBrk="1" latinLnBrk="0" hangingPunct="1">
              <a:lnSpc>
                <a:spcPct val="100000"/>
              </a:lnSpc>
              <a:spcBef>
                <a:spcPts val="0"/>
              </a:spcBef>
              <a:buClr>
                <a:schemeClr val="accent2"/>
              </a:buClr>
              <a:buFont typeface="Arial" panose="020B0604020202020204" pitchFamily="34" charset="0"/>
              <a:buNone/>
              <a:defRPr sz="6000" kern="1200" cap="all" baseline="0">
                <a:solidFill>
                  <a:schemeClr val="bg1"/>
                </a:solidFill>
                <a:latin typeface="+mj-lt"/>
                <a:ea typeface="+mn-ea"/>
                <a:cs typeface="+mn-cs"/>
              </a:defRPr>
            </a:lvl9pPr>
          </a:lstStyle>
          <a:p>
            <a:r>
              <a:rPr lang="en-US" dirty="0" smtClean="0"/>
              <a:t>Fall Safety Bundle Took Kit </a:t>
            </a:r>
            <a:endParaRPr lang="en-US" dirty="0"/>
          </a:p>
        </p:txBody>
      </p:sp>
      <p:pic>
        <p:nvPicPr>
          <p:cNvPr id="49" name="Picture 48"/>
          <p:cNvPicPr/>
          <p:nvPr/>
        </p:nvPicPr>
        <p:blipFill>
          <a:blip r:embed="rId5">
            <a:extLst>
              <a:ext uri="{28A0092B-C50C-407E-A947-70E740481C1C}">
                <a14:useLocalDpi xmlns:a14="http://schemas.microsoft.com/office/drawing/2010/main" val="0"/>
              </a:ext>
            </a:extLst>
          </a:blip>
          <a:stretch>
            <a:fillRect/>
          </a:stretch>
        </p:blipFill>
        <p:spPr>
          <a:xfrm>
            <a:off x="16493100" y="21648179"/>
            <a:ext cx="6338505" cy="422196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0" name="Picture 49"/>
          <p:cNvPicPr/>
          <p:nvPr/>
        </p:nvPicPr>
        <p:blipFill>
          <a:blip r:embed="rId6" cstate="print">
            <a:extLst>
              <a:ext uri="{28A0092B-C50C-407E-A947-70E740481C1C}">
                <a14:useLocalDpi xmlns:a14="http://schemas.microsoft.com/office/drawing/2010/main" val="0"/>
              </a:ext>
            </a:extLst>
          </a:blip>
          <a:stretch>
            <a:fillRect/>
          </a:stretch>
        </p:blipFill>
        <p:spPr>
          <a:xfrm rot="5400000">
            <a:off x="22415678" y="18228690"/>
            <a:ext cx="5941906" cy="44757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1" name="Picture 50"/>
          <p:cNvPicPr/>
          <p:nvPr/>
        </p:nvPicPr>
        <p:blipFill>
          <a:blip r:embed="rId7">
            <a:extLst>
              <a:ext uri="{28A0092B-C50C-407E-A947-70E740481C1C}">
                <a14:useLocalDpi xmlns:a14="http://schemas.microsoft.com/office/drawing/2010/main" val="0"/>
              </a:ext>
            </a:extLst>
          </a:blip>
          <a:stretch>
            <a:fillRect/>
          </a:stretch>
        </p:blipFill>
        <p:spPr>
          <a:xfrm>
            <a:off x="16493100" y="26299052"/>
            <a:ext cx="4527532" cy="477772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5" name="Content Placeholder 2"/>
          <p:cNvSpPr>
            <a:spLocks noGrp="1"/>
          </p:cNvSpPr>
          <p:nvPr>
            <p:ph sz="quarter" idx="27"/>
          </p:nvPr>
        </p:nvSpPr>
        <p:spPr>
          <a:xfrm>
            <a:off x="29602970" y="7304925"/>
            <a:ext cx="13048488" cy="10181868"/>
          </a:xfrm>
        </p:spPr>
        <p:txBody>
          <a:bodyPr>
            <a:normAutofit/>
          </a:bodyPr>
          <a:lstStyle/>
          <a:p>
            <a:pPr lvl="2"/>
            <a:r>
              <a:rPr lang="en-US" sz="3600" dirty="0" smtClean="0"/>
              <a:t>System wide adoption of a standard Fall Prevention Policy and Procedure. </a:t>
            </a:r>
          </a:p>
          <a:p>
            <a:pPr lvl="2"/>
            <a:r>
              <a:rPr lang="en-US" sz="3600" dirty="0" smtClean="0"/>
              <a:t>System wide adoption of the Fall Safety Bundle including seven standard pieces of work to be implemented on all inpatient and psychiatric units.</a:t>
            </a:r>
          </a:p>
          <a:p>
            <a:pPr lvl="2"/>
            <a:r>
              <a:rPr lang="en-US" sz="3600" dirty="0" smtClean="0"/>
              <a:t>System wide auditing tool implementation to continuously audit the units standard work process during and after implementation. </a:t>
            </a:r>
          </a:p>
          <a:p>
            <a:pPr lvl="2"/>
            <a:r>
              <a:rPr lang="en-US" sz="3600" dirty="0" smtClean="0"/>
              <a:t>A system wide adoption of a standard safe handoff tool, patient communication boards that includes toileting and fall risk/prevention identifiers, standardized safety equipment including gait belts, </a:t>
            </a:r>
            <a:r>
              <a:rPr lang="en-US" sz="3600" dirty="0"/>
              <a:t>P</a:t>
            </a:r>
            <a:r>
              <a:rPr lang="en-US" sz="3600" dirty="0" smtClean="0"/>
              <a:t>osey alarms (bed, chair, and toilet), a standard post fall huddle form, and the same electronic fall risk identification tool (John Hopkins Fall Risk Tool). </a:t>
            </a:r>
          </a:p>
          <a:p>
            <a:pPr lvl="2"/>
            <a:r>
              <a:rPr lang="en-US" sz="3600" dirty="0" smtClean="0"/>
              <a:t>Each standard of work piece has been implemented at all 17 hospitals within the IU Health Organization. </a:t>
            </a:r>
            <a:endParaRPr lang="en-US" sz="3600" dirty="0"/>
          </a:p>
        </p:txBody>
      </p:sp>
      <p:pic>
        <p:nvPicPr>
          <p:cNvPr id="48" name="Picture 4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630264" y="28262604"/>
            <a:ext cx="2905375" cy="2905375"/>
          </a:xfrm>
          <a:prstGeom prst="rect">
            <a:avLst/>
          </a:prstGeom>
        </p:spPr>
      </p:pic>
      <p:pic>
        <p:nvPicPr>
          <p:cNvPr id="53" name="Picture 5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8212295" y="194030"/>
            <a:ext cx="4439163" cy="3459487"/>
          </a:xfrm>
          <a:prstGeom prst="rect">
            <a:avLst/>
          </a:prstGeom>
        </p:spPr>
      </p:pic>
      <p:sp>
        <p:nvSpPr>
          <p:cNvPr id="31" name="Text Placeholder 7"/>
          <p:cNvSpPr>
            <a:spLocks noGrp="1"/>
          </p:cNvSpPr>
          <p:nvPr>
            <p:ph type="body" sz="quarter" idx="19"/>
          </p:nvPr>
        </p:nvSpPr>
        <p:spPr>
          <a:xfrm>
            <a:off x="1040309" y="6234387"/>
            <a:ext cx="13048488" cy="914400"/>
          </a:xfrm>
          <a:solidFill>
            <a:schemeClr val="accent1">
              <a:lumMod val="75000"/>
            </a:schemeClr>
          </a:solidFill>
        </p:spPr>
        <p:txBody>
          <a:bodyPr/>
          <a:lstStyle/>
          <a:p>
            <a:r>
              <a:rPr lang="en-US" dirty="0" smtClean="0"/>
              <a:t>Purpose Statement </a:t>
            </a:r>
            <a:endParaRPr lang="en-US" dirty="0"/>
          </a:p>
        </p:txBody>
      </p:sp>
      <p:sp>
        <p:nvSpPr>
          <p:cNvPr id="32" name="Content Placeholder 12"/>
          <p:cNvSpPr>
            <a:spLocks noGrp="1"/>
          </p:cNvSpPr>
          <p:nvPr>
            <p:ph sz="quarter" idx="26"/>
          </p:nvPr>
        </p:nvSpPr>
        <p:spPr>
          <a:xfrm>
            <a:off x="1040309" y="7456982"/>
            <a:ext cx="13048488" cy="3866376"/>
          </a:xfrm>
        </p:spPr>
        <p:txBody>
          <a:bodyPr/>
          <a:lstStyle/>
          <a:p>
            <a:r>
              <a:rPr lang="en-US" sz="3600" dirty="0"/>
              <a:t>The purpose of this </a:t>
            </a:r>
            <a:r>
              <a:rPr lang="en-US" sz="3600" dirty="0" err="1"/>
              <a:t>DNP</a:t>
            </a:r>
            <a:r>
              <a:rPr lang="en-US" sz="3600" dirty="0"/>
              <a:t> project </a:t>
            </a:r>
            <a:r>
              <a:rPr lang="en-US" sz="3600" dirty="0" smtClean="0"/>
              <a:t>was </a:t>
            </a:r>
            <a:r>
              <a:rPr lang="en-US" sz="3600" dirty="0"/>
              <a:t>to develop an evidence-based fall safety bundle for use by nursing staff and an education curriculum to increase staff awareness and knowledge for prevention of falls and fall related injuries. </a:t>
            </a:r>
          </a:p>
          <a:p>
            <a:endParaRPr lang="en-US" dirty="0"/>
          </a:p>
        </p:txBody>
      </p:sp>
      <p:pic>
        <p:nvPicPr>
          <p:cNvPr id="3" name="Picture 2"/>
          <p:cNvPicPr>
            <a:picLocks noChangeAspect="1"/>
          </p:cNvPicPr>
          <p:nvPr/>
        </p:nvPicPr>
        <p:blipFill rotWithShape="1">
          <a:blip r:embed="rId10"/>
          <a:srcRect l="30666" t="26889" r="30000" b="8519"/>
          <a:stretch/>
        </p:blipFill>
        <p:spPr>
          <a:xfrm>
            <a:off x="22694224" y="26134648"/>
            <a:ext cx="5350193" cy="4942127"/>
          </a:xfrm>
          <a:prstGeom prst="rect">
            <a:avLst/>
          </a:prstGeom>
        </p:spPr>
      </p:pic>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cal Poster">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51A831-6165-46D3-80FA-B53FDB37F9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Poster (blue and green design)</Template>
  <TotalTime>0</TotalTime>
  <Words>624</Words>
  <Application>Microsoft Office PowerPoint</Application>
  <PresentationFormat>Custom</PresentationFormat>
  <Paragraphs>58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Wingdings</vt:lpstr>
      <vt:lpstr>Medical Poster</vt:lpstr>
      <vt:lpstr>Walden University Doctorate of Nursing Practice  Fall Safety Bundle Tool Kit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2016-01-02T17:38:17Z</dcterms:created>
  <dcterms:modified xsi:type="dcterms:W3CDTF">2016-08-29T14:34:02Z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TC040010579991</vt:lpwstr>
  </property>
</Properties>
</file>